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3"/>
  </p:notesMasterIdLst>
  <p:sldIdLst>
    <p:sldId id="256" r:id="rId2"/>
    <p:sldId id="273" r:id="rId3"/>
    <p:sldId id="258" r:id="rId4"/>
    <p:sldId id="257" r:id="rId5"/>
    <p:sldId id="260" r:id="rId6"/>
    <p:sldId id="259" r:id="rId7"/>
    <p:sldId id="261" r:id="rId8"/>
    <p:sldId id="275" r:id="rId9"/>
    <p:sldId id="269" r:id="rId10"/>
    <p:sldId id="263" r:id="rId11"/>
    <p:sldId id="262" r:id="rId12"/>
    <p:sldId id="264" r:id="rId13"/>
    <p:sldId id="265" r:id="rId14"/>
    <p:sldId id="266" r:id="rId15"/>
    <p:sldId id="277" r:id="rId16"/>
    <p:sldId id="267" r:id="rId17"/>
    <p:sldId id="276" r:id="rId18"/>
    <p:sldId id="272" r:id="rId19"/>
    <p:sldId id="270" r:id="rId20"/>
    <p:sldId id="268" r:id="rId21"/>
    <p:sldId id="271" r:id="rId2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2" d="100"/>
          <a:sy n="62" d="100"/>
        </p:scale>
        <p:origin x="1400" y="5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007904F-93C3-4695-8560-CE0EFC21F34E}" type="datetimeFigureOut">
              <a:rPr lang="en-US" smtClean="0"/>
              <a:pPr/>
              <a:t>4/2/2020</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95F137D-E290-44E2-9C56-7B5E94106C8F}" type="slidenum">
              <a:rPr lang="en-US" smtClean="0"/>
              <a:pPr/>
              <a:t>‹#›</a:t>
            </a:fld>
            <a:endParaRPr lang="en-US" dirty="0"/>
          </a:p>
        </p:txBody>
      </p:sp>
    </p:spTree>
    <p:extLst>
      <p:ext uri="{BB962C8B-B14F-4D97-AF65-F5344CB8AC3E}">
        <p14:creationId xmlns:p14="http://schemas.microsoft.com/office/powerpoint/2010/main" val="34292574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795F137D-E290-44E2-9C56-7B5E94106C8F}" type="slidenum">
              <a:rPr lang="en-US" smtClean="0"/>
              <a:pPr/>
              <a:t>10</a:t>
            </a:fld>
            <a:endParaRPr lang="en-US" dirty="0"/>
          </a:p>
        </p:txBody>
      </p:sp>
    </p:spTree>
    <p:extLst>
      <p:ext uri="{BB962C8B-B14F-4D97-AF65-F5344CB8AC3E}">
        <p14:creationId xmlns:p14="http://schemas.microsoft.com/office/powerpoint/2010/main" val="6135560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14893972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3028275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88293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60109946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16622974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20813127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45311471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25241346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7220189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2083390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40058652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823144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8957504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27076516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25391222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E4E9FA0-7ADE-4431-931B-1D88693468BF}" type="datetimeFigureOut">
              <a:rPr lang="en-US" smtClean="0"/>
              <a:pPr/>
              <a:t>4/2/2020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20990095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7E4E9FA0-7ADE-4431-931B-1D88693468BF}" type="datetimeFigureOut">
              <a:rPr lang="en-US" smtClean="0"/>
              <a:pPr/>
              <a:t>4/2/2020</a:t>
            </a:fld>
            <a:endParaRPr lang="en-US" dirty="0"/>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8306A137-DB21-4FF1-8771-D31C49179287}" type="slidenum">
              <a:rPr lang="en-US" smtClean="0"/>
              <a:pPr/>
              <a:t>‹#›</a:t>
            </a:fld>
            <a:endParaRPr lang="en-US" dirty="0"/>
          </a:p>
        </p:txBody>
      </p:sp>
    </p:spTree>
    <p:extLst>
      <p:ext uri="{BB962C8B-B14F-4D97-AF65-F5344CB8AC3E}">
        <p14:creationId xmlns:p14="http://schemas.microsoft.com/office/powerpoint/2010/main" val="370655708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hyperlink" Target="https://en.wikipedia.org/wiki/Postcard" TargetMode="External"/><Relationship Id="rId2" Type="http://schemas.openxmlformats.org/officeDocument/2006/relationships/hyperlink" Target="https://en.wikipedia.org/wiki/Isaac_Pitman"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371600"/>
            <a:ext cx="7010400" cy="3200400"/>
          </a:xfrm>
        </p:spPr>
        <p:txBody>
          <a:bodyPr>
            <a:normAutofit/>
          </a:bodyPr>
          <a:lstStyle/>
          <a:p>
            <a:pPr algn="ctr"/>
            <a:r>
              <a:rPr lang="en-US" sz="2800" b="1" dirty="0">
                <a:latin typeface="Arial" pitchFamily="34" charset="0"/>
                <a:cs typeface="Arial" pitchFamily="34" charset="0"/>
              </a:rPr>
              <a:t>Topic:</a:t>
            </a:r>
            <a:br>
              <a:rPr lang="en-US" sz="2800" b="1" dirty="0">
                <a:latin typeface="Arial" pitchFamily="34" charset="0"/>
                <a:cs typeface="Arial" pitchFamily="34" charset="0"/>
              </a:rPr>
            </a:br>
            <a:br>
              <a:rPr lang="en-US" sz="2800" b="1" dirty="0">
                <a:latin typeface="Arial" pitchFamily="34" charset="0"/>
                <a:cs typeface="Arial" pitchFamily="34" charset="0"/>
              </a:rPr>
            </a:br>
            <a:r>
              <a:rPr lang="en-US" sz="2800" b="1" dirty="0">
                <a:latin typeface="Arial" pitchFamily="34" charset="0"/>
                <a:cs typeface="Arial" pitchFamily="34" charset="0"/>
              </a:rPr>
              <a:t>         CORRESPONDENCE MATERIAL</a:t>
            </a:r>
            <a:br>
              <a:rPr lang="en-US" sz="2800" b="1" dirty="0">
                <a:latin typeface="Arial" pitchFamily="34" charset="0"/>
                <a:cs typeface="Arial" pitchFamily="34" charset="0"/>
              </a:rPr>
            </a:br>
            <a:br>
              <a:rPr lang="en-US" sz="2800" b="1" dirty="0">
                <a:latin typeface="Arial" pitchFamily="34" charset="0"/>
                <a:cs typeface="Arial" pitchFamily="34" charset="0"/>
              </a:rPr>
            </a:br>
            <a:endParaRPr lang="en-US" sz="2800" b="1" dirty="0">
              <a:latin typeface="Arial" pitchFamily="34" charset="0"/>
              <a:cs typeface="Arial" pitchFamily="34" charset="0"/>
            </a:endParaRPr>
          </a:p>
        </p:txBody>
      </p:sp>
    </p:spTree>
  </p:cSld>
  <p:clrMapOvr>
    <a:masterClrMapping/>
  </p:clrMapOvr>
  <p:transition>
    <p:wheel spokes="8"/>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838200"/>
            <a:ext cx="8229600" cy="5638800"/>
          </a:xfrm>
        </p:spPr>
        <p:txBody>
          <a:bodyPr>
            <a:normAutofit/>
          </a:bodyPr>
          <a:lstStyle/>
          <a:p>
            <a:pPr algn="l"/>
            <a:r>
              <a:rPr lang="en-US" sz="3200" b="1" u="sng" dirty="0">
                <a:latin typeface="+mn-lt"/>
              </a:rPr>
              <a:t>3.Assignment Completion Form</a:t>
            </a:r>
            <a:br>
              <a:rPr lang="en-US" sz="2800" b="1" u="sng" dirty="0">
                <a:latin typeface="+mn-lt"/>
              </a:rPr>
            </a:br>
            <a:r>
              <a:rPr lang="en-US" sz="3200" dirty="0">
                <a:latin typeface="+mn-lt"/>
              </a:rPr>
              <a:t>With each assignment, a form is sent which consists of two parts:</a:t>
            </a:r>
            <a:br>
              <a:rPr lang="en-US" sz="3200" dirty="0">
                <a:latin typeface="+mn-lt"/>
              </a:rPr>
            </a:br>
            <a:r>
              <a:rPr lang="en-US" sz="3200" dirty="0">
                <a:latin typeface="+mn-lt"/>
              </a:rPr>
              <a:t>1.Fill in by students</a:t>
            </a:r>
            <a:br>
              <a:rPr lang="en-US" sz="3200" dirty="0">
                <a:latin typeface="+mn-lt"/>
              </a:rPr>
            </a:br>
            <a:r>
              <a:rPr lang="en-US" sz="3200" dirty="0">
                <a:latin typeface="+mn-lt"/>
              </a:rPr>
              <a:t>  It contains the information of learners, tutors, course, due date, date of submission and learners’ sign</a:t>
            </a:r>
            <a:br>
              <a:rPr lang="en-US" sz="3200" dirty="0">
                <a:latin typeface="+mn-lt"/>
              </a:rPr>
            </a:br>
            <a:r>
              <a:rPr lang="en-US" sz="3200" dirty="0">
                <a:latin typeface="+mn-lt"/>
              </a:rPr>
              <a:t>2.Fill in by tutors</a:t>
            </a:r>
            <a:br>
              <a:rPr lang="en-US" sz="3200" dirty="0">
                <a:latin typeface="+mn-lt"/>
              </a:rPr>
            </a:br>
            <a:r>
              <a:rPr lang="en-US" sz="3200" dirty="0">
                <a:latin typeface="+mn-lt"/>
              </a:rPr>
              <a:t>  It contains name of study center, reception date, students’ marks and tutors 'sign</a:t>
            </a:r>
            <a:endParaRPr lang="en-US" sz="2800" b="1" u="sng" dirty="0">
              <a:latin typeface="+mn-lt"/>
            </a:endParaRPr>
          </a:p>
        </p:txBody>
      </p:sp>
    </p:spTree>
  </p:cSld>
  <p:clrMapOvr>
    <a:masterClrMapping/>
  </p:clrMapOvr>
  <p:transition>
    <p:wheel spokes="8"/>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04800"/>
            <a:ext cx="8229600" cy="6172200"/>
          </a:xfrm>
        </p:spPr>
        <p:txBody>
          <a:bodyPr>
            <a:normAutofit/>
          </a:bodyPr>
          <a:lstStyle/>
          <a:p>
            <a:pPr algn="l"/>
            <a:r>
              <a:rPr lang="en-US" sz="3200" b="1" u="sng" dirty="0">
                <a:latin typeface="+mn-lt"/>
              </a:rPr>
              <a:t>4.Tutor Letter</a:t>
            </a:r>
            <a:br>
              <a:rPr lang="en-US" sz="2000" dirty="0">
                <a:latin typeface="+mn-lt"/>
              </a:rPr>
            </a:br>
            <a:r>
              <a:rPr lang="en-US" sz="2000" dirty="0">
                <a:latin typeface="+mn-lt"/>
              </a:rPr>
              <a:t>	</a:t>
            </a:r>
            <a:r>
              <a:rPr lang="en-US" sz="3200" dirty="0">
                <a:latin typeface="+mn-lt"/>
              </a:rPr>
              <a:t>It is a letter through which a tutor inform the students about his appointment as a tutor and inform them to attend the meetings.</a:t>
            </a:r>
            <a:br>
              <a:rPr lang="en-US" sz="3200" dirty="0">
                <a:latin typeface="+mn-lt"/>
              </a:rPr>
            </a:br>
            <a:r>
              <a:rPr lang="en-US" sz="3200" dirty="0">
                <a:latin typeface="+mn-lt"/>
              </a:rPr>
              <a:t>This letter includes:</a:t>
            </a:r>
            <a:br>
              <a:rPr lang="en-US" sz="3200" dirty="0">
                <a:latin typeface="+mn-lt"/>
              </a:rPr>
            </a:br>
            <a:r>
              <a:rPr lang="en-US" sz="3200" dirty="0">
                <a:latin typeface="+mn-lt"/>
              </a:rPr>
              <a:t>1. Tutor name</a:t>
            </a:r>
            <a:br>
              <a:rPr lang="en-US" sz="3200" dirty="0">
                <a:latin typeface="+mn-lt"/>
              </a:rPr>
            </a:br>
            <a:r>
              <a:rPr lang="en-US" sz="3200" dirty="0">
                <a:latin typeface="+mn-lt"/>
              </a:rPr>
              <a:t>2. Address of study center</a:t>
            </a:r>
            <a:br>
              <a:rPr lang="en-US" sz="3200" dirty="0">
                <a:latin typeface="+mn-lt"/>
              </a:rPr>
            </a:br>
            <a:r>
              <a:rPr lang="en-US" sz="3200" dirty="0">
                <a:latin typeface="+mn-lt"/>
              </a:rPr>
              <a:t>3. Place of submission of  assignments</a:t>
            </a:r>
            <a:br>
              <a:rPr lang="en-US" sz="3200" dirty="0">
                <a:latin typeface="+mn-lt"/>
              </a:rPr>
            </a:br>
            <a:r>
              <a:rPr lang="en-US" sz="3200" dirty="0">
                <a:latin typeface="+mn-lt"/>
              </a:rPr>
              <a:t>4. Signature &amp; date</a:t>
            </a:r>
            <a:endParaRPr lang="en-US" sz="2000" dirty="0">
              <a:latin typeface="+mn-lt"/>
            </a:endParaRPr>
          </a:p>
        </p:txBody>
      </p:sp>
    </p:spTree>
  </p:cSld>
  <p:clrMapOvr>
    <a:masterClrMapping/>
  </p:clrMapOvr>
  <p:transition>
    <p:wheel spokes="8"/>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04800"/>
            <a:ext cx="8229600" cy="6096000"/>
          </a:xfrm>
        </p:spPr>
        <p:txBody>
          <a:bodyPr>
            <a:normAutofit/>
          </a:bodyPr>
          <a:lstStyle/>
          <a:p>
            <a:pPr algn="l"/>
            <a:r>
              <a:rPr lang="en-US" sz="3200" b="1" u="sng" dirty="0">
                <a:latin typeface="+mn-lt"/>
              </a:rPr>
              <a:t>5.Tutorial Schedule</a:t>
            </a:r>
            <a:br>
              <a:rPr lang="en-US" sz="3200" b="1" u="sng" dirty="0">
                <a:latin typeface="+mn-lt"/>
              </a:rPr>
            </a:br>
            <a:r>
              <a:rPr lang="en-US" sz="3600" dirty="0">
                <a:latin typeface="+mn-lt"/>
              </a:rPr>
              <a:t> 	In tutor letters, tutors inform </a:t>
            </a:r>
            <a:r>
              <a:rPr lang="en-US" sz="3600" dirty="0"/>
              <a:t>students to attend the meetings. </a:t>
            </a:r>
            <a:r>
              <a:rPr lang="en-US" sz="3600" dirty="0">
                <a:latin typeface="+mn-lt"/>
              </a:rPr>
              <a:t>These meetings are held at study centers. In these meetings, students get help from their tutors about the  learning difficulties. For extra help, a written tutorial schedule is provided to students. It consists of:</a:t>
            </a:r>
            <a:br>
              <a:rPr lang="en-US" sz="3600" dirty="0">
                <a:latin typeface="+mn-lt"/>
              </a:rPr>
            </a:br>
            <a:r>
              <a:rPr lang="en-US" sz="3600" dirty="0">
                <a:latin typeface="+mn-lt"/>
              </a:rPr>
              <a:t>1.Tutorial time table</a:t>
            </a:r>
            <a:br>
              <a:rPr lang="en-US" sz="3600" dirty="0">
                <a:latin typeface="+mn-lt"/>
              </a:rPr>
            </a:br>
            <a:r>
              <a:rPr lang="en-US" sz="3600" dirty="0">
                <a:latin typeface="+mn-lt"/>
              </a:rPr>
              <a:t>2.Assignment  submission schedule </a:t>
            </a:r>
            <a:endParaRPr lang="en-US" sz="3200" b="1" u="sng" dirty="0">
              <a:latin typeface="+mn-lt"/>
            </a:endParaRPr>
          </a:p>
        </p:txBody>
      </p:sp>
    </p:spTree>
  </p:cSld>
  <p:clrMapOvr>
    <a:masterClrMapping/>
  </p:clrMapOvr>
  <p:transition>
    <p:wheel spokes="8"/>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28600"/>
            <a:ext cx="8229600" cy="5638800"/>
          </a:xfrm>
        </p:spPr>
        <p:txBody>
          <a:bodyPr>
            <a:normAutofit fontScale="90000"/>
          </a:bodyPr>
          <a:lstStyle/>
          <a:p>
            <a:pPr algn="l"/>
            <a:r>
              <a:rPr lang="en-US" b="1" u="sng" dirty="0">
                <a:latin typeface="+mn-lt"/>
              </a:rPr>
              <a:t>6.Study guides</a:t>
            </a:r>
            <a:br>
              <a:rPr lang="en-US" dirty="0">
                <a:latin typeface="+mn-lt"/>
              </a:rPr>
            </a:br>
            <a:r>
              <a:rPr lang="en-US" dirty="0">
                <a:latin typeface="+mn-lt"/>
              </a:rPr>
              <a:t>	</a:t>
            </a:r>
            <a:r>
              <a:rPr lang="en-US" sz="2800" dirty="0">
                <a:latin typeface="+mn-lt"/>
              </a:rPr>
              <a:t>Distance education institutions provide a guidebook for  learners. These guides help them to understand the learning process.</a:t>
            </a:r>
            <a:br>
              <a:rPr lang="en-US" sz="2800" dirty="0">
                <a:latin typeface="+mn-lt"/>
              </a:rPr>
            </a:br>
            <a:r>
              <a:rPr lang="en-US" sz="2800" dirty="0">
                <a:latin typeface="+mn-lt"/>
              </a:rPr>
              <a:t>1. Handy resource for mastering material of various kinds.</a:t>
            </a:r>
            <a:br>
              <a:rPr lang="en-US" sz="2800" dirty="0">
                <a:latin typeface="+mn-lt"/>
              </a:rPr>
            </a:br>
            <a:r>
              <a:rPr lang="en-US" sz="2800" dirty="0">
                <a:latin typeface="+mn-lt"/>
              </a:rPr>
              <a:t>2. It </a:t>
            </a:r>
            <a:r>
              <a:rPr lang="en-US" sz="2800" dirty="0"/>
              <a:t>is a tool you can learn to make yourself to take the stress out of studying.</a:t>
            </a:r>
            <a:br>
              <a:rPr lang="en-US" sz="2800" dirty="0"/>
            </a:br>
            <a:r>
              <a:rPr lang="en-US" sz="2800" dirty="0"/>
              <a:t>3.</a:t>
            </a:r>
            <a:r>
              <a:rPr lang="en-US" sz="4000" dirty="0"/>
              <a:t> </a:t>
            </a:r>
            <a:r>
              <a:rPr lang="en-US" sz="2800" dirty="0"/>
              <a:t>A study Guide should Guide your learning.</a:t>
            </a:r>
            <a:br>
              <a:rPr lang="en-US" sz="2800" dirty="0"/>
            </a:br>
            <a:r>
              <a:rPr lang="en-US" sz="2800" dirty="0"/>
              <a:t>4</a:t>
            </a:r>
            <a:r>
              <a:rPr lang="en-US" sz="3100" dirty="0"/>
              <a:t>. </a:t>
            </a:r>
            <a:r>
              <a:rPr lang="en-US" sz="2800" dirty="0"/>
              <a:t>Study Guides are available in print, electronic and audio format find the type of material that will work for you.</a:t>
            </a:r>
            <a:br>
              <a:rPr lang="en-US" sz="4000" dirty="0"/>
            </a:br>
            <a:br>
              <a:rPr lang="en-US" sz="4000" dirty="0">
                <a:latin typeface="+mn-lt"/>
              </a:rPr>
            </a:br>
            <a:endParaRPr lang="en-US" b="1" u="sng" dirty="0">
              <a:latin typeface="+mn-lt"/>
            </a:endParaRPr>
          </a:p>
        </p:txBody>
      </p:sp>
    </p:spTree>
  </p:cSld>
  <p:clrMapOvr>
    <a:masterClrMapping/>
  </p:clrMapOvr>
  <p:transition>
    <p:wheel spokes="8"/>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457200"/>
            <a:ext cx="8229600" cy="6019800"/>
          </a:xfrm>
        </p:spPr>
        <p:txBody>
          <a:bodyPr>
            <a:normAutofit/>
          </a:bodyPr>
          <a:lstStyle/>
          <a:p>
            <a:pPr algn="l"/>
            <a:r>
              <a:rPr lang="en-US" sz="3600" b="1" u="sng" dirty="0">
                <a:latin typeface="+mn-lt"/>
              </a:rPr>
              <a:t>7.Broadcasting Schedule</a:t>
            </a:r>
            <a:br>
              <a:rPr lang="en-US" sz="3600" b="1" u="sng" dirty="0">
                <a:latin typeface="+mn-lt"/>
              </a:rPr>
            </a:br>
            <a:r>
              <a:rPr lang="en-US" sz="3600" dirty="0">
                <a:latin typeface="+mn-lt"/>
              </a:rPr>
              <a:t>	Institutions offer extra education for students in the form of audio/video cassets, radio and TV programs. The schedule of these radio or television programs is presented through a broadcasting book.</a:t>
            </a:r>
            <a:endParaRPr lang="en-US" sz="3600" b="1" u="sng" dirty="0">
              <a:latin typeface="+mn-lt"/>
            </a:endParaRPr>
          </a:p>
        </p:txBody>
      </p:sp>
    </p:spTree>
  </p:cSld>
  <p:clrMapOvr>
    <a:masterClrMapping/>
  </p:clrMapOvr>
  <p:transition>
    <p:wheel spokes="8"/>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295400"/>
            <a:ext cx="8229600" cy="4953000"/>
          </a:xfrm>
        </p:spPr>
        <p:txBody>
          <a:bodyPr>
            <a:normAutofit/>
          </a:bodyPr>
          <a:lstStyle/>
          <a:p>
            <a:pPr algn="l"/>
            <a:r>
              <a:rPr lang="en-US" sz="3200" b="1" dirty="0">
                <a:latin typeface="+mn-lt"/>
              </a:rPr>
              <a:t>8.Reference Materials</a:t>
            </a:r>
            <a:br>
              <a:rPr lang="en-US" sz="3200" dirty="0">
                <a:latin typeface="+mn-lt"/>
              </a:rPr>
            </a:br>
            <a:r>
              <a:rPr lang="en-US" sz="3200" dirty="0">
                <a:latin typeface="+mn-lt"/>
              </a:rPr>
              <a:t>	Various sources that provide background information or quick facts on any given topic.(Amanda Peach, Sep12, 2015)</a:t>
            </a:r>
            <a:br>
              <a:rPr lang="en-US" sz="3200" dirty="0">
                <a:latin typeface="+mn-lt"/>
              </a:rPr>
            </a:br>
            <a:r>
              <a:rPr lang="en-US" sz="3200" dirty="0">
                <a:latin typeface="+mn-lt"/>
              </a:rPr>
              <a:t>	Types of reference materials are:</a:t>
            </a:r>
            <a:br>
              <a:rPr lang="en-US" sz="3200" dirty="0">
                <a:latin typeface="+mn-lt"/>
              </a:rPr>
            </a:br>
            <a:r>
              <a:rPr lang="en-US" sz="3200" dirty="0">
                <a:latin typeface="+mn-lt"/>
              </a:rPr>
              <a:t>Atlases, Bibliographies, Biographical resources, Dictionaries, Encyclopedias, Generals, Handbooks, Indexes, Statistics and Citation guides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81000"/>
            <a:ext cx="8229600" cy="5943600"/>
          </a:xfrm>
        </p:spPr>
        <p:txBody>
          <a:bodyPr>
            <a:normAutofit fontScale="90000"/>
          </a:bodyPr>
          <a:lstStyle/>
          <a:p>
            <a:pPr algn="l"/>
            <a:r>
              <a:rPr lang="en-US" sz="3600" b="1" dirty="0">
                <a:latin typeface="+mn-lt"/>
              </a:rPr>
              <a:t>Institutions also provide the following material to correspond with learners:</a:t>
            </a:r>
            <a:br>
              <a:rPr lang="en-US" sz="2400" dirty="0">
                <a:latin typeface="+mn-lt"/>
              </a:rPr>
            </a:br>
            <a:r>
              <a:rPr lang="en-US" sz="3600" dirty="0">
                <a:latin typeface="+mn-lt"/>
              </a:rPr>
              <a:t>1.Admission form for continuing students</a:t>
            </a:r>
            <a:br>
              <a:rPr lang="en-US" sz="3600" dirty="0">
                <a:latin typeface="+mn-lt"/>
              </a:rPr>
            </a:br>
            <a:r>
              <a:rPr lang="en-US" sz="3600" dirty="0">
                <a:latin typeface="+mn-lt"/>
              </a:rPr>
              <a:t>2.Fee deposit procedure</a:t>
            </a:r>
            <a:br>
              <a:rPr lang="en-US" sz="3600" dirty="0">
                <a:latin typeface="+mn-lt"/>
              </a:rPr>
            </a:br>
            <a:r>
              <a:rPr lang="en-US" sz="3600" dirty="0">
                <a:latin typeface="+mn-lt"/>
              </a:rPr>
              <a:t>3.Prospects</a:t>
            </a:r>
            <a:br>
              <a:rPr lang="en-US" sz="3600" dirty="0">
                <a:latin typeface="+mn-lt"/>
              </a:rPr>
            </a:br>
            <a:r>
              <a:rPr lang="en-US" sz="3600" dirty="0">
                <a:latin typeface="+mn-lt"/>
              </a:rPr>
              <a:t>4.Registration card</a:t>
            </a:r>
            <a:br>
              <a:rPr lang="en-US" sz="3600" dirty="0">
                <a:latin typeface="+mn-lt"/>
              </a:rPr>
            </a:br>
            <a:r>
              <a:rPr lang="en-US" sz="3600" dirty="0">
                <a:latin typeface="+mn-lt"/>
              </a:rPr>
              <a:t>5.Roll no. Slips and date sheets</a:t>
            </a:r>
            <a:br>
              <a:rPr lang="en-US" sz="3600" dirty="0">
                <a:latin typeface="+mn-lt"/>
              </a:rPr>
            </a:br>
            <a:r>
              <a:rPr lang="en-US" sz="3600" dirty="0">
                <a:latin typeface="+mn-lt"/>
              </a:rPr>
              <a:t>6.Result cards/Degrees</a:t>
            </a:r>
            <a:br>
              <a:rPr lang="en-US" sz="3600" dirty="0">
                <a:latin typeface="+mn-lt"/>
              </a:rPr>
            </a:br>
            <a:r>
              <a:rPr lang="en-US" sz="3600" dirty="0">
                <a:latin typeface="+mn-lt"/>
              </a:rPr>
              <a:t>7.Guidence for tutors &amp; learners</a:t>
            </a:r>
            <a:br>
              <a:rPr lang="en-US" sz="3600" dirty="0">
                <a:latin typeface="+mn-lt"/>
              </a:rPr>
            </a:br>
            <a:endParaRPr lang="en-US" sz="2400" dirty="0">
              <a:latin typeface="+mn-lt"/>
            </a:endParaRPr>
          </a:p>
        </p:txBody>
      </p:sp>
    </p:spTree>
  </p:cSld>
  <p:clrMapOvr>
    <a:masterClrMapping/>
  </p:clrMapOvr>
  <p:transition>
    <p:wheel spokes="8"/>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524000"/>
            <a:ext cx="7772400" cy="4190999"/>
          </a:xfrm>
        </p:spPr>
        <p:txBody>
          <a:bodyPr>
            <a:normAutofit/>
          </a:bodyPr>
          <a:lstStyle/>
          <a:p>
            <a:pPr algn="l"/>
            <a:r>
              <a:rPr lang="en-US" sz="2800" dirty="0"/>
              <a:t>	</a:t>
            </a:r>
            <a:r>
              <a:rPr lang="en-US" sz="3600" dirty="0"/>
              <a:t>Today, the data is also provided in the form of CD’s or cassets. Audio &amp; video lectures, instructional materials and guidelines also provided through online system.</a:t>
            </a:r>
            <a:endParaRPr lang="en-US" sz="2800" dirty="0">
              <a:latin typeface="Times New Roman" pitchFamily="18" charset="0"/>
              <a:cs typeface="Times New Roman" pitchFamily="18"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219201"/>
            <a:ext cx="7772400" cy="5105400"/>
          </a:xfrm>
        </p:spPr>
        <p:txBody>
          <a:bodyPr>
            <a:normAutofit fontScale="90000"/>
          </a:bodyPr>
          <a:lstStyle/>
          <a:p>
            <a:pPr algn="l"/>
            <a:r>
              <a:rPr lang="en-US" sz="3600" b="1" u="sng" dirty="0">
                <a:latin typeface="+mn-lt"/>
              </a:rPr>
              <a:t>Characteristics of correspondence material</a:t>
            </a:r>
            <a:br>
              <a:rPr lang="en-US" sz="3200" dirty="0">
                <a:latin typeface="+mn-lt"/>
              </a:rPr>
            </a:br>
            <a:r>
              <a:rPr lang="en-US" sz="3200" dirty="0">
                <a:latin typeface="+mn-lt"/>
              </a:rPr>
              <a:t>1. It provides actual teaching by itself</a:t>
            </a:r>
            <a:br>
              <a:rPr lang="en-US" sz="3200" dirty="0">
                <a:latin typeface="+mn-lt"/>
              </a:rPr>
            </a:br>
            <a:r>
              <a:rPr lang="en-US" sz="3200" dirty="0">
                <a:latin typeface="+mn-lt"/>
              </a:rPr>
              <a:t>2. It is an essential tasks.</a:t>
            </a:r>
            <a:br>
              <a:rPr lang="en-US" sz="3200" dirty="0">
                <a:latin typeface="+mn-lt"/>
              </a:rPr>
            </a:br>
            <a:r>
              <a:rPr lang="en-US" sz="3200" dirty="0">
                <a:latin typeface="+mn-lt"/>
              </a:rPr>
              <a:t>3. Motivating and activating the students.</a:t>
            </a:r>
            <a:br>
              <a:rPr lang="en-US" sz="3200" dirty="0">
                <a:latin typeface="+mn-lt"/>
              </a:rPr>
            </a:br>
            <a:r>
              <a:rPr lang="en-US" sz="3200" dirty="0">
                <a:latin typeface="+mn-lt"/>
              </a:rPr>
              <a:t>4. Presenting the subjects with feedback elements.</a:t>
            </a:r>
            <a:br>
              <a:rPr lang="en-US" sz="3200" dirty="0">
                <a:latin typeface="+mn-lt"/>
              </a:rPr>
            </a:br>
            <a:r>
              <a:rPr lang="en-US" sz="3200" dirty="0">
                <a:latin typeface="+mn-lt"/>
              </a:rPr>
              <a:t>5. Cover whole course</a:t>
            </a:r>
            <a:br>
              <a:rPr lang="en-US" sz="3200" dirty="0">
                <a:latin typeface="+mn-lt"/>
              </a:rPr>
            </a:br>
            <a:r>
              <a:rPr lang="en-US" sz="3200" dirty="0">
                <a:latin typeface="+mn-lt"/>
              </a:rPr>
              <a:t>6. According to the level of learner &amp; field of study</a:t>
            </a:r>
            <a:br>
              <a:rPr lang="en-US" sz="3200" dirty="0">
                <a:latin typeface="+mn-lt"/>
              </a:rPr>
            </a:br>
            <a:r>
              <a:rPr lang="en-US" sz="3200" dirty="0">
                <a:latin typeface="+mn-lt"/>
              </a:rPr>
              <a:t>7. Provided before the start of  semester/session.</a:t>
            </a:r>
          </a:p>
        </p:txBody>
      </p:sp>
    </p:spTree>
  </p:cSld>
  <p:clrMapOvr>
    <a:masterClrMapping/>
  </p:clrMapOvr>
  <p:transition>
    <p:wheel spokes="8"/>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04800"/>
            <a:ext cx="8229600" cy="5791200"/>
          </a:xfrm>
        </p:spPr>
        <p:txBody>
          <a:bodyPr>
            <a:normAutofit/>
          </a:bodyPr>
          <a:lstStyle/>
          <a:p>
            <a:pPr algn="l"/>
            <a:r>
              <a:rPr lang="en-US" sz="3200" b="1" dirty="0">
                <a:latin typeface="+mn-lt"/>
              </a:rPr>
              <a:t>Importance of correspondence material</a:t>
            </a:r>
            <a:br>
              <a:rPr lang="en-US" sz="3200" dirty="0">
                <a:latin typeface="+mn-lt"/>
              </a:rPr>
            </a:br>
            <a:r>
              <a:rPr lang="en-US" sz="3200" dirty="0">
                <a:latin typeface="+mn-lt"/>
              </a:rPr>
              <a:t>1. It is an important instrument of        interconnection.</a:t>
            </a:r>
            <a:br>
              <a:rPr lang="en-US" sz="3200" dirty="0">
                <a:latin typeface="+mn-lt"/>
              </a:rPr>
            </a:br>
            <a:r>
              <a:rPr lang="en-US" sz="3200" dirty="0">
                <a:latin typeface="+mn-lt"/>
              </a:rPr>
              <a:t>2. Through it , distances draw short and we feel a sense of nearness.</a:t>
            </a:r>
            <a:br>
              <a:rPr lang="en-US" sz="3200" dirty="0">
                <a:latin typeface="+mn-lt"/>
              </a:rPr>
            </a:br>
            <a:r>
              <a:rPr lang="en-US" sz="3200" dirty="0">
                <a:latin typeface="+mn-lt"/>
              </a:rPr>
              <a:t>3. It promotes confidence level.</a:t>
            </a:r>
            <a:br>
              <a:rPr lang="en-US" sz="3200" dirty="0">
                <a:latin typeface="+mn-lt"/>
              </a:rPr>
            </a:br>
            <a:r>
              <a:rPr lang="en-US" sz="3200" dirty="0">
                <a:latin typeface="+mn-lt"/>
              </a:rPr>
              <a:t>4. It creates a grit of saying something in words</a:t>
            </a:r>
            <a:br>
              <a:rPr lang="en-US" sz="3200" dirty="0">
                <a:latin typeface="+mn-lt"/>
              </a:rPr>
            </a:br>
            <a:r>
              <a:rPr lang="en-US" sz="3200" dirty="0">
                <a:latin typeface="+mn-lt"/>
              </a:rPr>
              <a:t>5. By the frequent usage of correspondence one can build up one’s  vocabulary.</a:t>
            </a:r>
            <a:br>
              <a:rPr lang="en-US" sz="3200" dirty="0">
                <a:latin typeface="+mn-lt"/>
              </a:rPr>
            </a:br>
            <a:r>
              <a:rPr lang="en-US" sz="3200" dirty="0">
                <a:latin typeface="+mn-lt"/>
              </a:rPr>
              <a:t>6. It improves writing skills</a:t>
            </a:r>
          </a:p>
        </p:txBody>
      </p:sp>
    </p:spTree>
  </p:cSld>
  <p:clrMapOvr>
    <a:masterClrMapping/>
  </p:clrMapOvr>
  <p:transition>
    <p:wheel spokes="8"/>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152400"/>
            <a:ext cx="8229600" cy="6019800"/>
          </a:xfrm>
        </p:spPr>
        <p:txBody>
          <a:bodyPr>
            <a:normAutofit fontScale="90000"/>
          </a:bodyPr>
          <a:lstStyle/>
          <a:p>
            <a:pPr algn="l"/>
            <a:br>
              <a:rPr lang="en-US" sz="3600" dirty="0">
                <a:latin typeface="+mn-lt"/>
              </a:rPr>
            </a:br>
            <a:br>
              <a:rPr lang="en-US" sz="3600" dirty="0">
                <a:latin typeface="+mn-lt"/>
              </a:rPr>
            </a:br>
            <a:r>
              <a:rPr lang="en-US" sz="3600" dirty="0">
                <a:latin typeface="+mn-lt"/>
              </a:rPr>
              <a:t>The word  “ correspondence material” means</a:t>
            </a:r>
            <a:br>
              <a:rPr lang="en-US" sz="3600" dirty="0">
                <a:latin typeface="+mn-lt"/>
              </a:rPr>
            </a:br>
            <a:r>
              <a:rPr lang="en-US" sz="3600" dirty="0">
                <a:latin typeface="+mn-lt"/>
              </a:rPr>
              <a:t>1.Written data</a:t>
            </a:r>
            <a:br>
              <a:rPr lang="en-US" sz="3600" dirty="0">
                <a:latin typeface="+mn-lt"/>
              </a:rPr>
            </a:br>
            <a:r>
              <a:rPr lang="en-US" sz="3600" dirty="0">
                <a:latin typeface="+mn-lt"/>
              </a:rPr>
              <a:t>2.Material in written form</a:t>
            </a:r>
            <a:br>
              <a:rPr lang="en-US" sz="3600" dirty="0">
                <a:latin typeface="+mn-lt"/>
              </a:rPr>
            </a:br>
            <a:r>
              <a:rPr lang="en-US" sz="3600" dirty="0">
                <a:latin typeface="+mn-lt"/>
              </a:rPr>
              <a:t>3.Material provided through postal service</a:t>
            </a:r>
            <a:br>
              <a:rPr lang="en-US" sz="3600" dirty="0">
                <a:latin typeface="+mn-lt"/>
              </a:rPr>
            </a:br>
            <a:r>
              <a:rPr lang="en-US" sz="3600" dirty="0">
                <a:latin typeface="+mn-lt"/>
              </a:rPr>
              <a:t>4.Communication by the exchange of instructions</a:t>
            </a:r>
            <a:br>
              <a:rPr lang="en-US" sz="3600" dirty="0">
                <a:latin typeface="+mn-lt"/>
              </a:rPr>
            </a:br>
            <a:r>
              <a:rPr lang="en-US" sz="3600" dirty="0">
                <a:latin typeface="+mn-lt"/>
              </a:rPr>
              <a:t>which may be in the form of:</a:t>
            </a:r>
            <a:br>
              <a:rPr lang="en-US" sz="3600" dirty="0">
                <a:latin typeface="+mn-lt"/>
              </a:rPr>
            </a:br>
            <a:r>
              <a:rPr lang="en-US" sz="3600" dirty="0">
                <a:latin typeface="+mn-lt"/>
              </a:rPr>
              <a:t>1.Letters</a:t>
            </a:r>
            <a:br>
              <a:rPr lang="en-US" sz="3600" dirty="0">
                <a:latin typeface="+mn-lt"/>
              </a:rPr>
            </a:br>
            <a:r>
              <a:rPr lang="en-US" sz="3600" dirty="0">
                <a:latin typeface="+mn-lt"/>
              </a:rPr>
              <a:t>2.Books</a:t>
            </a:r>
            <a:br>
              <a:rPr lang="en-US" sz="3600" dirty="0">
                <a:latin typeface="+mn-lt"/>
              </a:rPr>
            </a:br>
            <a:r>
              <a:rPr lang="en-US" sz="3600" dirty="0">
                <a:latin typeface="+mn-lt"/>
              </a:rPr>
              <a:t>3.Forms</a:t>
            </a:r>
            <a:br>
              <a:rPr lang="en-US" sz="3600" dirty="0">
                <a:latin typeface="+mn-lt"/>
              </a:rPr>
            </a:br>
            <a:br>
              <a:rPr lang="en-US" sz="3600" dirty="0">
                <a:latin typeface="+mn-lt"/>
              </a:rPr>
            </a:br>
            <a:endParaRPr lang="en-US" sz="3600" dirty="0">
              <a:latin typeface="+mn-lt"/>
            </a:endParaRPr>
          </a:p>
        </p:txBody>
      </p:sp>
    </p:spTree>
  </p:cSld>
  <p:clrMapOvr>
    <a:masterClrMapping/>
  </p:clrMapOvr>
  <p:transition>
    <p:wheel spokes="8"/>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04800"/>
            <a:ext cx="8229600" cy="6019800"/>
          </a:xfrm>
        </p:spPr>
        <p:txBody>
          <a:bodyPr/>
          <a:lstStyle/>
          <a:p>
            <a:r>
              <a:rPr lang="en-US" b="1" u="sng" dirty="0"/>
              <a:t>How To Correspond with Institution?</a:t>
            </a:r>
            <a:br>
              <a:rPr lang="en-US" b="1" u="sng" dirty="0"/>
            </a:br>
            <a:r>
              <a:rPr lang="en-US" sz="3600" dirty="0">
                <a:latin typeface="+mn-lt"/>
              </a:rPr>
              <a:t>The followings are the needs for correspondence:</a:t>
            </a:r>
            <a:br>
              <a:rPr lang="en-US" sz="3600" dirty="0">
                <a:latin typeface="+mn-lt"/>
              </a:rPr>
            </a:br>
            <a:r>
              <a:rPr lang="en-US" sz="3600" dirty="0">
                <a:latin typeface="+mn-lt"/>
              </a:rPr>
              <a:t>1. Name</a:t>
            </a:r>
            <a:r>
              <a:rPr lang="en-US" sz="3600" u="sng" dirty="0">
                <a:latin typeface="+mn-lt"/>
              </a:rPr>
              <a:t>			</a:t>
            </a:r>
            <a:br>
              <a:rPr lang="en-US" sz="3600" dirty="0">
                <a:latin typeface="+mn-lt"/>
              </a:rPr>
            </a:br>
            <a:r>
              <a:rPr lang="en-US" sz="3600" dirty="0">
                <a:latin typeface="+mn-lt"/>
              </a:rPr>
              <a:t>2. Roll no.</a:t>
            </a:r>
            <a:r>
              <a:rPr lang="en-US" sz="3600" u="sng" dirty="0">
                <a:latin typeface="+mn-lt"/>
              </a:rPr>
              <a:t>		</a:t>
            </a:r>
            <a:br>
              <a:rPr lang="en-US" sz="3600" dirty="0">
                <a:latin typeface="+mn-lt"/>
              </a:rPr>
            </a:br>
            <a:r>
              <a:rPr lang="en-US" sz="3600" dirty="0">
                <a:latin typeface="+mn-lt"/>
              </a:rPr>
              <a:t>3. Registration no.</a:t>
            </a:r>
            <a:r>
              <a:rPr lang="en-US" sz="3600" u="sng" dirty="0">
                <a:latin typeface="+mn-lt"/>
              </a:rPr>
              <a:t>	</a:t>
            </a:r>
            <a:br>
              <a:rPr lang="en-US" sz="3600" dirty="0">
                <a:latin typeface="+mn-lt"/>
              </a:rPr>
            </a:br>
            <a:r>
              <a:rPr lang="en-US" sz="3600" dirty="0">
                <a:latin typeface="+mn-lt"/>
              </a:rPr>
              <a:t>4. Semester</a:t>
            </a:r>
            <a:r>
              <a:rPr lang="en-US" sz="3600" u="sng" dirty="0">
                <a:latin typeface="+mn-lt"/>
              </a:rPr>
              <a:t>		</a:t>
            </a:r>
            <a:br>
              <a:rPr lang="en-US" sz="3600" dirty="0">
                <a:latin typeface="+mn-lt"/>
              </a:rPr>
            </a:br>
            <a:r>
              <a:rPr lang="en-US" sz="3600" dirty="0">
                <a:latin typeface="+mn-lt"/>
              </a:rPr>
              <a:t>5. Course code</a:t>
            </a:r>
            <a:r>
              <a:rPr lang="en-US" sz="3600" u="sng" dirty="0">
                <a:latin typeface="+mn-lt"/>
              </a:rPr>
              <a:t>		</a:t>
            </a:r>
            <a:br>
              <a:rPr lang="en-US" sz="3600" dirty="0">
                <a:latin typeface="+mn-lt"/>
              </a:rPr>
            </a:br>
            <a:r>
              <a:rPr lang="en-US" sz="3600" dirty="0">
                <a:latin typeface="+mn-lt"/>
              </a:rPr>
              <a:t>     6.Address</a:t>
            </a:r>
            <a:r>
              <a:rPr lang="en-US" sz="3600" u="sng" dirty="0">
                <a:latin typeface="+mn-lt"/>
              </a:rPr>
              <a:t>			</a:t>
            </a:r>
            <a:r>
              <a:rPr lang="en-US" sz="3600" dirty="0">
                <a:latin typeface="+mn-lt"/>
              </a:rPr>
              <a:t> </a:t>
            </a:r>
            <a:endParaRPr lang="en-US" b="1" u="sng" dirty="0"/>
          </a:p>
        </p:txBody>
      </p:sp>
    </p:spTree>
  </p:cSld>
  <p:clrMapOvr>
    <a:masterClrMapping/>
  </p:clrMapOvr>
  <p:transition>
    <p:wheel spokes="8"/>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286000"/>
            <a:ext cx="8229600" cy="1143000"/>
          </a:xfrm>
        </p:spPr>
        <p:txBody>
          <a:bodyPr/>
          <a:lstStyle/>
          <a:p>
            <a:r>
              <a:rPr lang="en-US" dirty="0"/>
              <a:t>THANKS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57201"/>
            <a:ext cx="7772400" cy="5029200"/>
          </a:xfrm>
        </p:spPr>
        <p:txBody>
          <a:bodyPr>
            <a:normAutofit/>
          </a:bodyPr>
          <a:lstStyle/>
          <a:p>
            <a:pPr algn="l"/>
            <a:r>
              <a:rPr lang="en-US" sz="3600" dirty="0">
                <a:latin typeface="Arial" pitchFamily="34" charset="0"/>
                <a:cs typeface="Arial" pitchFamily="34" charset="0"/>
              </a:rPr>
              <a:t>       The material used to complete the needs of a distance learner in the system of distance education.                                				OR</a:t>
            </a:r>
            <a:br>
              <a:rPr lang="en-US" sz="3600" dirty="0">
                <a:latin typeface="Arial" pitchFamily="34" charset="0"/>
                <a:cs typeface="Arial" pitchFamily="34" charset="0"/>
              </a:rPr>
            </a:br>
            <a:r>
              <a:rPr lang="en-US" sz="3600" dirty="0">
                <a:latin typeface="Arial" pitchFamily="34" charset="0"/>
                <a:cs typeface="Arial" pitchFamily="34" charset="0"/>
              </a:rPr>
              <a:t>       The things used  to connect the distance learners to tutors or institutions in written forms</a:t>
            </a:r>
          </a:p>
        </p:txBody>
      </p:sp>
    </p:spTree>
  </p:cSld>
  <p:clrMapOvr>
    <a:masterClrMapping/>
  </p:clrMapOvr>
  <p:transition>
    <p:wheel spokes="8"/>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838200"/>
            <a:ext cx="7772400" cy="5257799"/>
          </a:xfrm>
        </p:spPr>
        <p:txBody>
          <a:bodyPr>
            <a:normAutofit fontScale="90000"/>
          </a:bodyPr>
          <a:lstStyle/>
          <a:p>
            <a:pPr marL="514350" indent="-514350" algn="l"/>
            <a:r>
              <a:rPr lang="en-US" sz="3200" b="1" u="sng" dirty="0">
                <a:latin typeface="Arial" pitchFamily="34" charset="0"/>
                <a:cs typeface="Arial" pitchFamily="34" charset="0"/>
              </a:rPr>
              <a:t>Terms used for correspondence material</a:t>
            </a:r>
            <a:br>
              <a:rPr lang="en-US" sz="2000" b="1" u="sng" dirty="0">
                <a:latin typeface="Arial" pitchFamily="34" charset="0"/>
                <a:cs typeface="Arial" pitchFamily="34" charset="0"/>
              </a:rPr>
            </a:br>
            <a:r>
              <a:rPr lang="en-US" sz="3200" dirty="0">
                <a:latin typeface="Arial" pitchFamily="34" charset="0"/>
                <a:cs typeface="Arial" pitchFamily="34" charset="0"/>
              </a:rPr>
              <a:t>                       </a:t>
            </a:r>
            <a:br>
              <a:rPr lang="en-US" sz="3200" dirty="0">
                <a:latin typeface="Arial" pitchFamily="34" charset="0"/>
                <a:cs typeface="Arial" pitchFamily="34" charset="0"/>
              </a:rPr>
            </a:br>
            <a:r>
              <a:rPr lang="en-US" sz="3200" dirty="0">
                <a:latin typeface="Arial" pitchFamily="34" charset="0"/>
                <a:cs typeface="Arial" pitchFamily="34" charset="0"/>
              </a:rPr>
              <a:t>1. Written communication</a:t>
            </a:r>
            <a:br>
              <a:rPr lang="en-US" sz="3200" dirty="0">
                <a:latin typeface="Arial" pitchFamily="34" charset="0"/>
                <a:cs typeface="Arial" pitchFamily="34" charset="0"/>
              </a:rPr>
            </a:br>
            <a:r>
              <a:rPr lang="en-US" sz="3200" dirty="0">
                <a:latin typeface="Arial" pitchFamily="34" charset="0"/>
                <a:cs typeface="Arial" pitchFamily="34" charset="0"/>
              </a:rPr>
              <a:t>2. Guiding material</a:t>
            </a:r>
            <a:br>
              <a:rPr lang="en-US" sz="3200" dirty="0">
                <a:latin typeface="Arial" pitchFamily="34" charset="0"/>
                <a:cs typeface="Arial" pitchFamily="34" charset="0"/>
              </a:rPr>
            </a:br>
            <a:r>
              <a:rPr lang="en-US" sz="3200" dirty="0">
                <a:latin typeface="Arial" pitchFamily="34" charset="0"/>
                <a:cs typeface="Arial" pitchFamily="34" charset="0"/>
              </a:rPr>
              <a:t>3. Print-Based course</a:t>
            </a:r>
            <a:br>
              <a:rPr lang="en-US" sz="3200" dirty="0">
                <a:latin typeface="Arial" pitchFamily="34" charset="0"/>
                <a:cs typeface="Arial" pitchFamily="34" charset="0"/>
              </a:rPr>
            </a:br>
            <a:r>
              <a:rPr lang="en-US" sz="3200" dirty="0">
                <a:latin typeface="Arial" pitchFamily="34" charset="0"/>
                <a:cs typeface="Arial" pitchFamily="34" charset="0"/>
              </a:rPr>
              <a:t>4. Print material</a:t>
            </a:r>
            <a:br>
              <a:rPr lang="en-US" sz="3200" dirty="0">
                <a:latin typeface="Arial" pitchFamily="34" charset="0"/>
                <a:cs typeface="Arial" pitchFamily="34" charset="0"/>
              </a:rPr>
            </a:br>
            <a:r>
              <a:rPr lang="en-US" sz="3200" dirty="0">
                <a:latin typeface="Arial" pitchFamily="34" charset="0"/>
                <a:cs typeface="Arial" pitchFamily="34" charset="0"/>
              </a:rPr>
              <a:t>5. Learning material</a:t>
            </a:r>
            <a:br>
              <a:rPr lang="en-US" sz="3200" dirty="0">
                <a:latin typeface="Arial" pitchFamily="34" charset="0"/>
                <a:cs typeface="Arial" pitchFamily="34" charset="0"/>
              </a:rPr>
            </a:br>
            <a:r>
              <a:rPr lang="en-US" sz="3200" dirty="0">
                <a:latin typeface="Arial" pitchFamily="34" charset="0"/>
                <a:cs typeface="Arial" pitchFamily="34" charset="0"/>
              </a:rPr>
              <a:t>6. Correspondence course</a:t>
            </a:r>
            <a:br>
              <a:rPr lang="en-US" sz="3200" dirty="0">
                <a:latin typeface="Arial" pitchFamily="34" charset="0"/>
                <a:cs typeface="Arial" pitchFamily="34" charset="0"/>
              </a:rPr>
            </a:br>
            <a:br>
              <a:rPr lang="en-US" b="1" u="sng" dirty="0">
                <a:latin typeface="Arial" pitchFamily="34" charset="0"/>
                <a:cs typeface="Arial" pitchFamily="34" charset="0"/>
              </a:rPr>
            </a:br>
            <a:endParaRPr lang="en-US" sz="3200" b="1" u="sng" dirty="0">
              <a:latin typeface="Arial" pitchFamily="34" charset="0"/>
              <a:cs typeface="Arial" pitchFamily="34" charset="0"/>
            </a:endParaRPr>
          </a:p>
        </p:txBody>
      </p:sp>
    </p:spTree>
  </p:cSld>
  <p:clrMapOvr>
    <a:masterClrMapping/>
  </p:clrMapOvr>
  <p:transition>
    <p:wheel spokes="8"/>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04800"/>
            <a:ext cx="8229600" cy="6248400"/>
          </a:xfrm>
        </p:spPr>
        <p:txBody>
          <a:bodyPr>
            <a:normAutofit/>
          </a:bodyPr>
          <a:lstStyle/>
          <a:p>
            <a:pPr algn="l"/>
            <a:r>
              <a:rPr lang="en-US" sz="4000" b="1" u="sng" dirty="0">
                <a:latin typeface="+mn-lt"/>
              </a:rPr>
              <a:t>HISTORY</a:t>
            </a:r>
            <a:br>
              <a:rPr lang="en-US" sz="2700" dirty="0">
                <a:latin typeface="+mn-lt"/>
              </a:rPr>
            </a:br>
            <a:r>
              <a:rPr lang="en-US" sz="2700" dirty="0">
                <a:latin typeface="+mn-lt"/>
              </a:rPr>
              <a:t>	</a:t>
            </a:r>
            <a:r>
              <a:rPr lang="en-US" sz="2700" dirty="0"/>
              <a:t>The first distance education course in the modern sense was provided by Sir </a:t>
            </a:r>
            <a:r>
              <a:rPr lang="en-US" sz="2700" dirty="0">
                <a:hlinkClick r:id="rId2" tooltip="Isaac Pitman"/>
              </a:rPr>
              <a:t>Isaac Pitman</a:t>
            </a:r>
            <a:r>
              <a:rPr lang="en-US" sz="2700" dirty="0"/>
              <a:t> in the 1840s, who taught a system of shorthand by mailing texts transcribed into shorthand on </a:t>
            </a:r>
            <a:r>
              <a:rPr lang="en-US" sz="2700" dirty="0">
                <a:hlinkClick r:id="rId3" tooltip="Postcard"/>
              </a:rPr>
              <a:t>postcards</a:t>
            </a:r>
            <a:r>
              <a:rPr lang="en-US" sz="2700" dirty="0"/>
              <a:t> and receiving transcriptions from his students in return for correction.</a:t>
            </a:r>
            <a:br>
              <a:rPr lang="en-US" sz="2700" dirty="0">
                <a:latin typeface="+mn-lt"/>
              </a:rPr>
            </a:br>
            <a:r>
              <a:rPr lang="en-US" sz="2700" dirty="0">
                <a:latin typeface="+mn-lt"/>
              </a:rPr>
              <a:t>	</a:t>
            </a:r>
            <a:r>
              <a:rPr lang="en-US" sz="2700" dirty="0"/>
              <a:t>The original correspondence courses were carried out through the postal service. Tutors would mail assignments and lecture notes to students, who would return essays and projects for grading. Most correspondence courses today take place over the Internet, but the concept is the same</a:t>
            </a:r>
            <a:br>
              <a:rPr lang="en-US" sz="2000" dirty="0"/>
            </a:br>
            <a:endParaRPr lang="en-US" sz="2000" dirty="0">
              <a:latin typeface="+mn-lt"/>
            </a:endParaRPr>
          </a:p>
        </p:txBody>
      </p:sp>
    </p:spTree>
  </p:cSld>
  <p:clrMapOvr>
    <a:masterClrMapping/>
  </p:clrMapOvr>
  <p:transition>
    <p:wheel spokes="8"/>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81000"/>
            <a:ext cx="8229600" cy="6248400"/>
          </a:xfrm>
        </p:spPr>
        <p:txBody>
          <a:bodyPr>
            <a:normAutofit/>
          </a:bodyPr>
          <a:lstStyle/>
          <a:p>
            <a:pPr algn="l"/>
            <a:r>
              <a:rPr lang="en-US" sz="2800" b="1" u="sng" dirty="0">
                <a:latin typeface="Arial" pitchFamily="34" charset="0"/>
                <a:cs typeface="Arial" pitchFamily="34" charset="0"/>
              </a:rPr>
              <a:t>Correspondence material consists of:</a:t>
            </a:r>
            <a:br>
              <a:rPr lang="en-US" sz="2000" dirty="0">
                <a:latin typeface="Arial" pitchFamily="34" charset="0"/>
                <a:cs typeface="Arial" pitchFamily="34" charset="0"/>
              </a:rPr>
            </a:br>
            <a:r>
              <a:rPr lang="en-US" sz="2800" dirty="0">
                <a:latin typeface="Arial" pitchFamily="34" charset="0"/>
                <a:cs typeface="Arial" pitchFamily="34" charset="0"/>
              </a:rPr>
              <a:t>1. Course books</a:t>
            </a:r>
            <a:br>
              <a:rPr lang="en-US" sz="2800" dirty="0">
                <a:latin typeface="Arial" pitchFamily="34" charset="0"/>
                <a:cs typeface="Arial" pitchFamily="34" charset="0"/>
              </a:rPr>
            </a:br>
            <a:r>
              <a:rPr lang="en-US" sz="2800" dirty="0">
                <a:latin typeface="Arial" pitchFamily="34" charset="0"/>
                <a:cs typeface="Arial" pitchFamily="34" charset="0"/>
              </a:rPr>
              <a:t>2. Assignments/Exercises</a:t>
            </a:r>
            <a:br>
              <a:rPr lang="en-US" sz="2800" dirty="0">
                <a:latin typeface="Arial" pitchFamily="34" charset="0"/>
                <a:cs typeface="Arial" pitchFamily="34" charset="0"/>
              </a:rPr>
            </a:br>
            <a:r>
              <a:rPr lang="en-US" sz="2800" dirty="0">
                <a:latin typeface="Arial" pitchFamily="34" charset="0"/>
                <a:cs typeface="Arial" pitchFamily="34" charset="0"/>
              </a:rPr>
              <a:t>3. Assignment completion form</a:t>
            </a:r>
            <a:br>
              <a:rPr lang="en-US" sz="2800" dirty="0">
                <a:latin typeface="Arial" pitchFamily="34" charset="0"/>
                <a:cs typeface="Arial" pitchFamily="34" charset="0"/>
              </a:rPr>
            </a:br>
            <a:r>
              <a:rPr lang="en-US" sz="2800" dirty="0">
                <a:latin typeface="Arial" pitchFamily="34" charset="0"/>
                <a:cs typeface="Arial" pitchFamily="34" charset="0"/>
              </a:rPr>
              <a:t>4. Tutors’ letters</a:t>
            </a:r>
            <a:br>
              <a:rPr lang="en-US" sz="2800" dirty="0">
                <a:latin typeface="Arial" pitchFamily="34" charset="0"/>
                <a:cs typeface="Arial" pitchFamily="34" charset="0"/>
              </a:rPr>
            </a:br>
            <a:r>
              <a:rPr lang="en-US" sz="2800" dirty="0">
                <a:latin typeface="Arial" pitchFamily="34" charset="0"/>
                <a:cs typeface="Arial" pitchFamily="34" charset="0"/>
              </a:rPr>
              <a:t>5. Tutorial schedule</a:t>
            </a:r>
            <a:br>
              <a:rPr lang="en-US" sz="2800" dirty="0">
                <a:latin typeface="Arial" pitchFamily="34" charset="0"/>
                <a:cs typeface="Arial" pitchFamily="34" charset="0"/>
              </a:rPr>
            </a:br>
            <a:r>
              <a:rPr lang="en-US" sz="2800" dirty="0">
                <a:latin typeface="Arial" pitchFamily="34" charset="0"/>
                <a:cs typeface="Arial" pitchFamily="34" charset="0"/>
              </a:rPr>
              <a:t>6. Study guides</a:t>
            </a:r>
            <a:br>
              <a:rPr lang="en-US" sz="2800" dirty="0">
                <a:latin typeface="Arial" pitchFamily="34" charset="0"/>
                <a:cs typeface="Arial" pitchFamily="34" charset="0"/>
              </a:rPr>
            </a:br>
            <a:r>
              <a:rPr lang="en-US" sz="2800" dirty="0">
                <a:latin typeface="Arial" pitchFamily="34" charset="0"/>
                <a:cs typeface="Arial" pitchFamily="34" charset="0"/>
              </a:rPr>
              <a:t>7. Broadcasting schedule(Radio/Television programs)</a:t>
            </a:r>
            <a:br>
              <a:rPr lang="en-US" sz="2800" dirty="0">
                <a:latin typeface="Arial" pitchFamily="34" charset="0"/>
                <a:cs typeface="Arial" pitchFamily="34" charset="0"/>
              </a:rPr>
            </a:br>
            <a:r>
              <a:rPr lang="en-US" sz="2800" dirty="0">
                <a:latin typeface="Arial" pitchFamily="34" charset="0"/>
                <a:cs typeface="Arial" pitchFamily="34" charset="0"/>
              </a:rPr>
              <a:t>8. Reference material</a:t>
            </a:r>
            <a:br>
              <a:rPr lang="en-US" sz="2800" dirty="0">
                <a:latin typeface="Arial" pitchFamily="34" charset="0"/>
                <a:cs typeface="Arial" pitchFamily="34" charset="0"/>
              </a:rPr>
            </a:br>
            <a:endParaRPr lang="en-US" sz="2800" b="1" u="sng" dirty="0">
              <a:latin typeface="Arial" pitchFamily="34" charset="0"/>
              <a:cs typeface="Arial" pitchFamily="34" charset="0"/>
            </a:endParaRPr>
          </a:p>
        </p:txBody>
      </p:sp>
    </p:spTree>
  </p:cSld>
  <p:clrMapOvr>
    <a:masterClrMapping/>
  </p:clrMapOvr>
  <p:transition>
    <p:wheel spokes="8"/>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762000"/>
            <a:ext cx="7772400" cy="4724399"/>
          </a:xfrm>
        </p:spPr>
        <p:txBody>
          <a:bodyPr>
            <a:normAutofit/>
          </a:bodyPr>
          <a:lstStyle/>
          <a:p>
            <a:pPr algn="l"/>
            <a:r>
              <a:rPr lang="en-US" sz="3200" b="1" u="sng" dirty="0">
                <a:latin typeface="+mn-lt"/>
              </a:rPr>
              <a:t>1.Course Books</a:t>
            </a:r>
            <a:br>
              <a:rPr lang="en-US" sz="2400" dirty="0">
                <a:latin typeface="+mn-lt"/>
              </a:rPr>
            </a:br>
            <a:br>
              <a:rPr lang="en-US" sz="3200" dirty="0">
                <a:latin typeface="+mn-lt"/>
              </a:rPr>
            </a:br>
            <a:r>
              <a:rPr lang="en-US" sz="3200" dirty="0">
                <a:latin typeface="+mn-lt"/>
              </a:rPr>
              <a:t>	Institutions, in each semester, send a course in packing form to distance learner. This course consists of some books with course code printed on these books. Some courses are full credit and some are half credit.</a:t>
            </a:r>
            <a:br>
              <a:rPr lang="en-US" sz="2000" dirty="0"/>
            </a:br>
            <a:endParaRPr lang="en-US" sz="2000" dirty="0">
              <a:latin typeface="+mn-lt"/>
            </a:endParaRPr>
          </a:p>
        </p:txBody>
      </p:sp>
    </p:spTree>
  </p:cSld>
  <p:clrMapOvr>
    <a:masterClrMapping/>
  </p:clrMapOvr>
  <p:transition>
    <p:wheel spokes="8"/>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381000"/>
            <a:ext cx="8229600" cy="5867400"/>
          </a:xfrm>
        </p:spPr>
        <p:txBody>
          <a:bodyPr>
            <a:normAutofit/>
          </a:bodyPr>
          <a:lstStyle/>
          <a:p>
            <a:r>
              <a:rPr lang="en-US" sz="3200" dirty="0">
                <a:latin typeface="+mn-lt"/>
              </a:rPr>
              <a:t>	In Allama Iqbal Open University </a:t>
            </a:r>
            <a:br>
              <a:rPr lang="en-US" sz="3200" dirty="0">
                <a:latin typeface="+mn-lt"/>
              </a:rPr>
            </a:br>
            <a:r>
              <a:rPr lang="en-US" sz="3200" dirty="0">
                <a:latin typeface="+mn-lt"/>
              </a:rPr>
              <a:t>1.Full credit course consists of 18 units with 4 assignments.</a:t>
            </a:r>
            <a:br>
              <a:rPr lang="en-US" sz="3200" dirty="0">
                <a:latin typeface="+mn-lt"/>
              </a:rPr>
            </a:br>
            <a:r>
              <a:rPr lang="en-US" sz="3200" dirty="0">
                <a:latin typeface="+mn-lt"/>
              </a:rPr>
              <a:t>2.Half credit course consists of 9 units with 2 assignments </a:t>
            </a:r>
          </a:p>
        </p:txBody>
      </p:sp>
    </p:spTree>
  </p:cSld>
  <p:clrMapOvr>
    <a:masterClrMapping/>
  </p:clrMapOvr>
  <p:transition>
    <p:wedge/>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57200"/>
            <a:ext cx="7772400" cy="5791199"/>
          </a:xfrm>
        </p:spPr>
        <p:txBody>
          <a:bodyPr>
            <a:normAutofit/>
          </a:bodyPr>
          <a:lstStyle/>
          <a:p>
            <a:pPr algn="l"/>
            <a:r>
              <a:rPr lang="en-US" sz="3200" b="1" u="sng" dirty="0"/>
              <a:t>2.Assignments</a:t>
            </a:r>
            <a:br>
              <a:rPr lang="en-US" sz="2400" dirty="0"/>
            </a:br>
            <a:r>
              <a:rPr lang="en-US" sz="3200" dirty="0"/>
              <a:t>1.Something, such as a task, that is assigned.</a:t>
            </a:r>
            <a:br>
              <a:rPr lang="en-US" sz="3200" dirty="0"/>
            </a:br>
            <a:r>
              <a:rPr lang="en-US" sz="3200" dirty="0"/>
              <a:t>2.Compulsory part of learning</a:t>
            </a:r>
            <a:br>
              <a:rPr lang="en-US" sz="3200" dirty="0"/>
            </a:br>
            <a:r>
              <a:rPr lang="en-US" sz="3200" dirty="0"/>
              <a:t>3.Parts of continuous assessment</a:t>
            </a:r>
            <a:br>
              <a:rPr lang="en-US" sz="3200" dirty="0"/>
            </a:br>
            <a:r>
              <a:rPr lang="en-US" sz="3200" dirty="0"/>
              <a:t>4.Helpful in preparation of final exam</a:t>
            </a:r>
            <a:br>
              <a:rPr lang="en-US" sz="3200" dirty="0"/>
            </a:br>
            <a:r>
              <a:rPr lang="en-US" sz="3200" dirty="0"/>
              <a:t>	These exercises are attached with course books and distance learner sent them to their tutors after completion.</a:t>
            </a:r>
            <a:br>
              <a:rPr lang="en-US" sz="3200" dirty="0"/>
            </a:br>
            <a:endParaRPr lang="en-US" sz="3200" dirty="0">
              <a:latin typeface="+mn-lt"/>
            </a:endParaRPr>
          </a:p>
        </p:txBody>
      </p:sp>
    </p:spTree>
  </p:cSld>
  <p:clrMapOvr>
    <a:masterClrMapping/>
  </p:clrMapOvr>
  <p:transition>
    <p:wheel spokes="8"/>
  </p:transition>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Facet</Template>
  <TotalTime>478</TotalTime>
  <Words>1146</Words>
  <Application>Microsoft Office PowerPoint</Application>
  <PresentationFormat>On-screen Show (4:3)</PresentationFormat>
  <Paragraphs>22</Paragraphs>
  <Slides>21</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21</vt:i4>
      </vt:variant>
    </vt:vector>
  </HeadingPairs>
  <TitlesOfParts>
    <vt:vector size="27" baseType="lpstr">
      <vt:lpstr>Arial</vt:lpstr>
      <vt:lpstr>Calibri</vt:lpstr>
      <vt:lpstr>Times New Roman</vt:lpstr>
      <vt:lpstr>Trebuchet MS</vt:lpstr>
      <vt:lpstr>Wingdings 3</vt:lpstr>
      <vt:lpstr>Facet</vt:lpstr>
      <vt:lpstr>Topic:           CORRESPONDENCE MATERIAL  </vt:lpstr>
      <vt:lpstr>  The word  “ correspondence material” means 1.Written data 2.Material in written form 3.Material provided through postal service 4.Communication by the exchange of instructions which may be in the form of: 1.Letters 2.Books 3.Forms  </vt:lpstr>
      <vt:lpstr>       The material used to complete the needs of a distance learner in the system of distance education.                                    OR        The things used  to connect the distance learners to tutors or institutions in written forms</vt:lpstr>
      <vt:lpstr>Terms used for correspondence material                         1. Written communication 2. Guiding material 3. Print-Based course 4. Print material 5. Learning material 6. Correspondence course  </vt:lpstr>
      <vt:lpstr>HISTORY  The first distance education course in the modern sense was provided by Sir Isaac Pitman in the 1840s, who taught a system of shorthand by mailing texts transcribed into shorthand on postcards and receiving transcriptions from his students in return for correction.  The original correspondence courses were carried out through the postal service. Tutors would mail assignments and lecture notes to students, who would return essays and projects for grading. Most correspondence courses today take place over the Internet, but the concept is the same </vt:lpstr>
      <vt:lpstr>Correspondence material consists of: 1. Course books 2. Assignments/Exercises 3. Assignment completion form 4. Tutors’ letters 5. Tutorial schedule 6. Study guides 7. Broadcasting schedule(Radio/Television programs) 8. Reference material </vt:lpstr>
      <vt:lpstr>1.Course Books   Institutions, in each semester, send a course in packing form to distance learner. This course consists of some books with course code printed on these books. Some courses are full credit and some are half credit. </vt:lpstr>
      <vt:lpstr> In Allama Iqbal Open University  1.Full credit course consists of 18 units with 4 assignments. 2.Half credit course consists of 9 units with 2 assignments </vt:lpstr>
      <vt:lpstr>2.Assignments 1.Something, such as a task, that is assigned. 2.Compulsory part of learning 3.Parts of continuous assessment 4.Helpful in preparation of final exam  These exercises are attached with course books and distance learner sent them to their tutors after completion. </vt:lpstr>
      <vt:lpstr>3.Assignment Completion Form With each assignment, a form is sent which consists of two parts: 1.Fill in by students   It contains the information of learners, tutors, course, due date, date of submission and learners’ sign 2.Fill in by tutors   It contains name of study center, reception date, students’ marks and tutors 'sign</vt:lpstr>
      <vt:lpstr>4.Tutor Letter  It is a letter through which a tutor inform the students about his appointment as a tutor and inform them to attend the meetings. This letter includes: 1. Tutor name 2. Address of study center 3. Place of submission of  assignments 4. Signature &amp; date</vt:lpstr>
      <vt:lpstr>5.Tutorial Schedule   In tutor letters, tutors inform students to attend the meetings. These meetings are held at study centers. In these meetings, students get help from their tutors about the  learning difficulties. For extra help, a written tutorial schedule is provided to students. It consists of: 1.Tutorial time table 2.Assignment  submission schedule </vt:lpstr>
      <vt:lpstr>6.Study guides  Distance education institutions provide a guidebook for  learners. These guides help them to understand the learning process. 1. Handy resource for mastering material of various kinds. 2. It is a tool you can learn to make yourself to take the stress out of studying. 3. A study Guide should Guide your learning. 4. Study Guides are available in print, electronic and audio format find the type of material that will work for you.  </vt:lpstr>
      <vt:lpstr>7.Broadcasting Schedule  Institutions offer extra education for students in the form of audio/video cassets, radio and TV programs. The schedule of these radio or television programs is presented through a broadcasting book.</vt:lpstr>
      <vt:lpstr>8.Reference Materials  Various sources that provide background information or quick facts on any given topic.(Amanda Peach, Sep12, 2015)  Types of reference materials are: Atlases, Bibliographies, Biographical resources, Dictionaries, Encyclopedias, Generals, Handbooks, Indexes, Statistics and Citation guides</vt:lpstr>
      <vt:lpstr>Institutions also provide the following material to correspond with learners: 1.Admission form for continuing students 2.Fee deposit procedure 3.Prospects 4.Registration card 5.Roll no. Slips and date sheets 6.Result cards/Degrees 7.Guidence for tutors &amp; learners </vt:lpstr>
      <vt:lpstr> Today, the data is also provided in the form of CD’s or cassets. Audio &amp; video lectures, instructional materials and guidelines also provided through online system.</vt:lpstr>
      <vt:lpstr>Characteristics of correspondence material 1. It provides actual teaching by itself 2. It is an essential tasks. 3. Motivating and activating the students. 4. Presenting the subjects with feedback elements. 5. Cover whole course 6. According to the level of learner &amp; field of study 7. Provided before the start of  semester/session.</vt:lpstr>
      <vt:lpstr>Importance of correspondence material 1. It is an important instrument of        interconnection. 2. Through it , distances draw short and we feel a sense of nearness. 3. It promotes confidence level. 4. It creates a grit of saying something in words 5. By the frequent usage of correspondence one can build up one’s  vocabulary. 6. It improves writing skills</vt:lpstr>
      <vt:lpstr>How To Correspond with Institution? The followings are the needs for correspondence: 1. Name    2. Roll no.   3. Registration no.  4. Semester   5. Course code        6.Address    </vt:lpstr>
      <vt:lpstr>THANKS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CORRESPONDENCE MATERIAL</dc:title>
  <dc:creator>Mega computer</dc:creator>
  <cp:lastModifiedBy>hina kaynat</cp:lastModifiedBy>
  <cp:revision>91</cp:revision>
  <dcterms:created xsi:type="dcterms:W3CDTF">2016-05-01T02:55:57Z</dcterms:created>
  <dcterms:modified xsi:type="dcterms:W3CDTF">2020-04-02T07:15:38Z</dcterms:modified>
</cp:coreProperties>
</file>

<file path=docProps/thumbnail.jpeg>
</file>